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14"/>
  </p:notesMasterIdLst>
  <p:sldIdLst>
    <p:sldId id="256" r:id="rId2"/>
    <p:sldId id="260" r:id="rId3"/>
    <p:sldId id="261" r:id="rId4"/>
    <p:sldId id="257" r:id="rId5"/>
    <p:sldId id="258" r:id="rId6"/>
    <p:sldId id="259" r:id="rId7"/>
    <p:sldId id="267" r:id="rId8"/>
    <p:sldId id="268" r:id="rId9"/>
    <p:sldId id="265" r:id="rId10"/>
    <p:sldId id="264" r:id="rId11"/>
    <p:sldId id="263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3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04F0EE-8AD9-441E-8FCE-DB42DE46CC56}" type="datetimeFigureOut">
              <a:rPr lang="ru-RU" smtClean="0"/>
              <a:t>13.02.2016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E2EC2D-41C1-4513-9738-43A79EC77D0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11091B-1F47-43CE-862C-159A9E7148F3}" type="slidenum">
              <a:rPr lang="ru-RU"/>
              <a:pPr/>
              <a:t>9</a:t>
            </a:fld>
            <a:endParaRPr lang="ru-RU"/>
          </a:p>
        </p:txBody>
      </p:sp>
      <p:sp>
        <p:nvSpPr>
          <p:cNvPr id="46082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E17D4-7362-49E7-B676-10757111DF76}" type="datetimeFigureOut">
              <a:rPr lang="ru-RU" smtClean="0"/>
              <a:pPr/>
              <a:t>13.02.2016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2693FA-132F-4B6D-8748-097FC9FC89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E17D4-7362-49E7-B676-10757111DF76}" type="datetimeFigureOut">
              <a:rPr lang="ru-RU" smtClean="0"/>
              <a:pPr/>
              <a:t>13.02.2016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2693FA-132F-4B6D-8748-097FC9FC89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E17D4-7362-49E7-B676-10757111DF76}" type="datetimeFigureOut">
              <a:rPr lang="ru-RU" smtClean="0"/>
              <a:pPr/>
              <a:t>13.02.2016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2693FA-132F-4B6D-8748-097FC9FC89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E17D4-7362-49E7-B676-10757111DF76}" type="datetimeFigureOut">
              <a:rPr lang="ru-RU" smtClean="0"/>
              <a:pPr/>
              <a:t>13.02.2016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2693FA-132F-4B6D-8748-097FC9FC89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E17D4-7362-49E7-B676-10757111DF76}" type="datetimeFigureOut">
              <a:rPr lang="ru-RU" smtClean="0"/>
              <a:pPr/>
              <a:t>13.02.2016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2693FA-132F-4B6D-8748-097FC9FC89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E17D4-7362-49E7-B676-10757111DF76}" type="datetimeFigureOut">
              <a:rPr lang="ru-RU" smtClean="0"/>
              <a:pPr/>
              <a:t>13.02.2016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2693FA-132F-4B6D-8748-097FC9FC89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E17D4-7362-49E7-B676-10757111DF76}" type="datetimeFigureOut">
              <a:rPr lang="ru-RU" smtClean="0"/>
              <a:pPr/>
              <a:t>13.02.2016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2693FA-132F-4B6D-8748-097FC9FC89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E17D4-7362-49E7-B676-10757111DF76}" type="datetimeFigureOut">
              <a:rPr lang="ru-RU" smtClean="0"/>
              <a:pPr/>
              <a:t>13.02.2016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2693FA-132F-4B6D-8748-097FC9FC89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E17D4-7362-49E7-B676-10757111DF76}" type="datetimeFigureOut">
              <a:rPr lang="ru-RU" smtClean="0"/>
              <a:pPr/>
              <a:t>13.02.2016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2693FA-132F-4B6D-8748-097FC9FC89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E17D4-7362-49E7-B676-10757111DF76}" type="datetimeFigureOut">
              <a:rPr lang="ru-RU" smtClean="0"/>
              <a:pPr/>
              <a:t>13.02.2016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2693FA-132F-4B6D-8748-097FC9FC89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DE17D4-7362-49E7-B676-10757111DF76}" type="datetimeFigureOut">
              <a:rPr lang="ru-RU" smtClean="0"/>
              <a:pPr/>
              <a:t>13.02.2016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2693FA-132F-4B6D-8748-097FC9FC89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C8C6D20-3034-4CB4-BBC9-600C13C37269}" type="datetime1">
              <a:rPr lang="ru-RU"/>
              <a:pPr/>
              <a:t>13.02.2016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37660E4-AE3C-4FCE-BA23-4B5C7200AB6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1_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0BCFD102-620E-445C-A314-73B70F3227B1}" type="datetime1">
              <a:rPr lang="ru-RU"/>
              <a:pPr/>
              <a:t>13.02.2016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F3B3A85-CA9F-4A20-BC3A-C458CAC3C6F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2DE17D4-7362-49E7-B676-10757111DF76}" type="datetimeFigureOut">
              <a:rPr lang="ru-RU" smtClean="0"/>
              <a:pPr/>
              <a:t>13.02.2016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B2693FA-132F-4B6D-8748-097FC9FC89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428728" y="571480"/>
            <a:ext cx="7406640" cy="3857652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О</a:t>
            </a:r>
            <a:r>
              <a:rPr lang="ru-RU" sz="4400" dirty="0" smtClean="0">
                <a:solidFill>
                  <a:srgbClr val="FF0000"/>
                </a:solidFill>
              </a:rPr>
              <a:t>пыт </a:t>
            </a:r>
            <a:r>
              <a:rPr lang="ru-RU" sz="4400" dirty="0" smtClean="0">
                <a:solidFill>
                  <a:srgbClr val="FF0000"/>
                </a:solidFill>
              </a:rPr>
              <a:t>работы с родителями по формированию культуры здоровья и здорового образа жизни среди детей дошкольного возраста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500166" y="5429264"/>
            <a:ext cx="7339034" cy="714380"/>
          </a:xfrm>
        </p:spPr>
        <p:txBody>
          <a:bodyPr/>
          <a:lstStyle/>
          <a:p>
            <a:pPr algn="ctr"/>
            <a:r>
              <a:rPr lang="ru-RU" sz="4000" b="1" i="1" dirty="0" smtClean="0">
                <a:solidFill>
                  <a:srgbClr val="7030A0"/>
                </a:solidFill>
              </a:rPr>
              <a:t>МАДОУ № 308</a:t>
            </a:r>
            <a:endParaRPr lang="ru-RU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ru-RU" dirty="0" smtClean="0">
                <a:solidFill>
                  <a:srgbClr val="FF0000"/>
                </a:solidFill>
              </a:rPr>
              <a:t>Направления работы с родителями</a:t>
            </a:r>
            <a:endParaRPr lang="ru-RU" dirty="0" smtClean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05000"/>
            <a:ext cx="8229600" cy="4648200"/>
          </a:xfrm>
        </p:spPr>
        <p:txBody>
          <a:bodyPr>
            <a:noAutofit/>
          </a:bodyPr>
          <a:lstStyle/>
          <a:p>
            <a:pPr marL="609600" indent="-609600" eaLnBrk="1" hangingPunct="1">
              <a:lnSpc>
                <a:spcPct val="80000"/>
              </a:lnSpc>
              <a:defRPr/>
            </a:pPr>
            <a:r>
              <a:rPr lang="ru-RU" sz="2400" b="1" dirty="0" smtClean="0">
                <a:solidFill>
                  <a:srgbClr val="002060"/>
                </a:solidFill>
              </a:rPr>
              <a:t>Повышение педагогической культуры родителей. 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ru-RU" sz="2400" b="1" dirty="0" smtClean="0">
                <a:solidFill>
                  <a:srgbClr val="002060"/>
                </a:solidFill>
              </a:rPr>
              <a:t>Пропаганда общественного дошкольного воспитания. 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ru-RU" sz="2400" b="1" dirty="0" smtClean="0">
                <a:solidFill>
                  <a:srgbClr val="002060"/>
                </a:solidFill>
              </a:rPr>
              <a:t>Изучение, обобщение и распространение положительного опыта семейного воспитания. 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ru-RU" sz="2400" b="1" dirty="0" smtClean="0">
                <a:solidFill>
                  <a:srgbClr val="002060"/>
                </a:solidFill>
              </a:rPr>
              <a:t>Установка родителей на совместную работу с целью решения всех психолого-педагогических проблем развития ребёнка. 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ru-RU" sz="2400" b="1" dirty="0" smtClean="0">
                <a:solidFill>
                  <a:srgbClr val="002060"/>
                </a:solidFill>
              </a:rPr>
              <a:t>Вооружение родителей основами психолого-педагогических знаний, через психологические тренинги, консультации, семинары. 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ru-RU" sz="2400" b="1" dirty="0" err="1" smtClean="0">
                <a:solidFill>
                  <a:srgbClr val="002060"/>
                </a:solidFill>
              </a:rPr>
              <a:t>Валеологическое</a:t>
            </a:r>
            <a:r>
              <a:rPr lang="ru-RU" sz="2400" b="1" dirty="0" smtClean="0">
                <a:solidFill>
                  <a:srgbClr val="002060"/>
                </a:solidFill>
              </a:rPr>
              <a:t> просвещение родителей в создании экологической и психологической среды в семье. 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ru-RU" sz="2400" b="1" dirty="0" smtClean="0">
                <a:solidFill>
                  <a:srgbClr val="002060"/>
                </a:solidFill>
              </a:rPr>
              <a:t>Включение родителей в воспитательно-образовательный процесс. </a:t>
            </a: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  <p:bldP spid="6246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sz="4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 </a:t>
            </a:r>
            <a:r>
              <a:rPr lang="ru-RU" sz="4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работы с родителями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defRPr/>
            </a:pPr>
            <a:r>
              <a:rPr lang="ru-RU" sz="2400" smtClean="0"/>
              <a:t>Проведение родительских собраний, семинаров-практикумов, консультаций. 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ru-RU" sz="2400" smtClean="0"/>
              <a:t>Педагогические беседы с родителями (индивидуальные и групповые) по проблемам. 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ru-RU" sz="2400" smtClean="0"/>
              <a:t>Дни открытых дверей. 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ru-RU" sz="2400" smtClean="0"/>
              <a:t>Экскурсии по детскому саду для вновь прибывших. 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ru-RU" sz="2400" smtClean="0"/>
              <a:t>Показ занятий для родителей (как уже посещавших дошкольное учреждение, так и для вновь прибывших). 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ru-RU" sz="2400" smtClean="0"/>
              <a:t>Совместные занятия для детей и родителей. 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ru-RU" sz="2400" smtClean="0"/>
              <a:t>Круглые столы с привлечением специалистов д/сада (логопеда, инструктора по физическому воспитанию,  психолога, медицинскую сестру, врача).  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ru-RU" sz="2400" smtClean="0"/>
              <a:t>Организация совместных дел. </a:t>
            </a: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1800" dirty="0" smtClean="0"/>
              <a:t>Задача детского сада: «Обеспечить системный, интегрированный подход к организации процессов оздоровления воспитанников, привлечь внимание родителей к проблемам связанным со здоровьем детей».</a:t>
            </a:r>
            <a:endParaRPr lang="ru-RU" sz="1800" dirty="0"/>
          </a:p>
        </p:txBody>
      </p:sp>
      <p:pic>
        <p:nvPicPr>
          <p:cNvPr id="6" name="Содержимое 5" descr="IMG_29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67255" y="1584960"/>
            <a:ext cx="6035040" cy="4526280"/>
          </a:xfrm>
        </p:spPr>
      </p:pic>
    </p:spTree>
  </p:cSld>
  <p:clrMapOvr>
    <a:masterClrMapping/>
  </p:clrMapOvr>
  <p:transition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/>
              <a:t>«Здоровье и счастье наших детей во многом зависит от постановки физической культуры в детском саду и дома». Н.М.Амосов. </a:t>
            </a:r>
            <a:endParaRPr lang="ru-RU" sz="2000" dirty="0"/>
          </a:p>
        </p:txBody>
      </p:sp>
      <p:pic>
        <p:nvPicPr>
          <p:cNvPr id="4" name="Содержимое 3" descr="IMG_29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67255" y="1584960"/>
            <a:ext cx="6035040" cy="4526280"/>
          </a:xfr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225668"/>
          </a:xfrm>
        </p:spPr>
        <p:txBody>
          <a:bodyPr>
            <a:noAutofit/>
          </a:bodyPr>
          <a:lstStyle/>
          <a:p>
            <a:r>
              <a:rPr lang="ru-RU" sz="2000" dirty="0" smtClean="0"/>
              <a:t>Принципы сотрудничества педагогов с родителями: Единство целей и задачей воспитания здорового ребенка в детском саду и семье; Индивидуальный подход к каждому ребенку и семье; Систематичность и последовательность работы в течение всего периода пребывания ребенка в детском саду; Взаимное доверие и взаимопомощь педагогов и родителей. Внедрение новых форм и методов работы с детьми.</a:t>
            </a:r>
            <a:endParaRPr lang="ru-RU" sz="2000" dirty="0"/>
          </a:p>
        </p:txBody>
      </p:sp>
      <p:pic>
        <p:nvPicPr>
          <p:cNvPr id="4" name="Содержимое 3" descr="IMG_29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67255" y="2786058"/>
            <a:ext cx="6035040" cy="4071942"/>
          </a:xfrm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DSC049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16" y="1285860"/>
            <a:ext cx="8072526" cy="4536289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1785926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rgbClr val="7030A0"/>
                </a:solidFill>
              </a:rPr>
              <a:t> Консультации для родителей и педагогов.</a:t>
            </a:r>
            <a:endParaRPr lang="ru-RU" sz="1800" dirty="0">
              <a:solidFill>
                <a:srgbClr val="7030A0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435608" y="0"/>
            <a:ext cx="7498080" cy="50004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dirty="0" smtClean="0">
                <a:solidFill>
                  <a:srgbClr val="FF0000"/>
                </a:solidFill>
              </a:rPr>
              <a:t>Здоровому все здорово!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6723" y="0"/>
            <a:ext cx="7239000" cy="1142984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Родители и дети равноправные участники  веселых зимних забав и затей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IMG_15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071546"/>
            <a:ext cx="7500990" cy="5500726"/>
          </a:xfrm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7924800" cy="33528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«Ре</a:t>
            </a:r>
            <a:r>
              <a:rPr lang="ru-RU" sz="2800" b="1" dirty="0">
                <a:solidFill>
                  <a:srgbClr val="FF0000"/>
                </a:solidFill>
                <a:cs typeface="Times New Roman" charset="0"/>
              </a:rPr>
              <a:t>бенок считает свои дни от праздника до </a:t>
            </a:r>
            <a:r>
              <a:rPr lang="ru-RU" sz="2800" b="1" dirty="0" smtClean="0">
                <a:solidFill>
                  <a:srgbClr val="FF0000"/>
                </a:solidFill>
                <a:cs typeface="Times New Roman" charset="0"/>
              </a:rPr>
              <a:t>праздника</a:t>
            </a:r>
            <a:r>
              <a:rPr lang="ru-RU" sz="2800" b="1" dirty="0">
                <a:solidFill>
                  <a:srgbClr val="FF0000"/>
                </a:solidFill>
                <a:cs typeface="Times New Roman" charset="0"/>
              </a:rPr>
              <a:t>, как считаем мы свои годы от одного важного события нашей жизни до другого. И наоборот, тускло и серо было бы это детство, если бы из него выбросить праздник».</a:t>
            </a:r>
            <a:br>
              <a:rPr lang="ru-RU" sz="2800" b="1" dirty="0">
                <a:solidFill>
                  <a:srgbClr val="FF0000"/>
                </a:solidFill>
                <a:cs typeface="Times New Roman" charset="0"/>
              </a:rPr>
            </a:br>
            <a:r>
              <a:rPr lang="ru-RU" sz="2800" b="1" dirty="0">
                <a:solidFill>
                  <a:srgbClr val="FF0000"/>
                </a:solidFill>
              </a:rPr>
              <a:t>(А. Ушинский</a:t>
            </a:r>
            <a:r>
              <a:rPr lang="ru-RU" sz="2800" b="1" dirty="0" smtClean="0">
                <a:solidFill>
                  <a:srgbClr val="FF0000"/>
                </a:solidFill>
              </a:rPr>
              <a:t>)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>
                <a:solidFill>
                  <a:srgbClr val="7030A0"/>
                </a:solidFill>
              </a:rPr>
              <a:t>Совместные спортивные праздники.</a:t>
            </a:r>
            <a:endParaRPr lang="ru-RU" sz="2800" dirty="0"/>
          </a:p>
        </p:txBody>
      </p:sp>
      <p:pic>
        <p:nvPicPr>
          <p:cNvPr id="45062" name="Picture 6" descr="C:\Documents and Settings\1\Application Data\Microsoft\Media Catalog\DSC01489.JPG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505200" y="3657600"/>
            <a:ext cx="2286000" cy="3048000"/>
          </a:xfrm>
        </p:spPr>
      </p:pic>
      <p:sp>
        <p:nvSpPr>
          <p:cNvPr id="4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B6C8A-8227-456F-8B0C-9AFB3DE3497A}" type="datetime1">
              <a:rPr lang="ru-RU"/>
              <a:pPr/>
              <a:t>13.02.2016</a:t>
            </a:fld>
            <a:endParaRPr lang="ru-RU"/>
          </a:p>
        </p:txBody>
      </p:sp>
      <p:sp>
        <p:nvSpPr>
          <p:cNvPr id="5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A6198-B8C5-4D16-83AA-B442D1BC5F47}" type="slidenum">
              <a:rPr lang="ru-RU"/>
              <a:pPr/>
              <a:t>9</a:t>
            </a:fld>
            <a:endParaRPr lang="ru-RU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Добрый человек здоровее </a:t>
            </a:r>
            <a:r>
              <a:rPr lang="ru-RU" dirty="0" smtClean="0">
                <a:solidFill>
                  <a:srgbClr val="FF0000"/>
                </a:solidFill>
              </a:rPr>
              <a:t>злого!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sz="2200" dirty="0" smtClean="0">
                <a:solidFill>
                  <a:srgbClr val="7030A0"/>
                </a:solidFill>
              </a:rPr>
              <a:t>Семейные праздники стали традицией нашего детского сада. </a:t>
            </a:r>
            <a:endParaRPr lang="ru-RU" sz="2200" dirty="0">
              <a:solidFill>
                <a:srgbClr val="7030A0"/>
              </a:solidFill>
            </a:endParaRPr>
          </a:p>
        </p:txBody>
      </p:sp>
      <p:pic>
        <p:nvPicPr>
          <p:cNvPr id="56329" name="Picture 9" descr="C:\Documents and Settings\1\Application Data\Microsoft\Media Catalog\DSC013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  <p:sp>
        <p:nvSpPr>
          <p:cNvPr id="3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C68BF-4DE4-49E9-8989-743FEAF7B393}" type="datetime1">
              <a:rPr lang="ru-RU"/>
              <a:pPr/>
              <a:t>13.02.2016</a:t>
            </a:fld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022A4-C8DD-4D9D-9CF5-A9F78BDC3DC5}" type="slidenum">
              <a:rPr lang="ru-RU"/>
              <a:pPr/>
              <a:t>10</a:t>
            </a:fld>
            <a:endParaRPr lang="ru-RU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Дружная семья – папы и дети!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89093" name="Picture 5" descr="C:\Documents and Settings\1\Application Data\Microsoft\Media Catalog\DSC0145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  <p:sp>
        <p:nvSpPr>
          <p:cNvPr id="3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48FC-90ED-4BBD-92AC-ECD1A4A3C4F9}" type="datetime1">
              <a:rPr lang="ru-RU"/>
              <a:pPr/>
              <a:t>13.02.2016</a:t>
            </a:fld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601A-299F-4640-B2FE-2F9F4BCB8DDD}" type="slidenum">
              <a:rPr lang="ru-RU"/>
              <a:pPr/>
              <a:t>11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8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Детский сад и семья – неразлучные друзья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7030A0"/>
                </a:solidFill>
              </a:rPr>
              <a:t>Только активизация </a:t>
            </a:r>
            <a:r>
              <a:rPr lang="ru-RU" dirty="0" smtClean="0">
                <a:solidFill>
                  <a:srgbClr val="7030A0"/>
                </a:solidFill>
              </a:rPr>
              <a:t>совместной деятельности ДОУ и семьи по вопросам оздоровления и развития ребенка, а также создание </a:t>
            </a:r>
            <a:r>
              <a:rPr lang="ru-RU" dirty="0" err="1" smtClean="0">
                <a:solidFill>
                  <a:srgbClr val="7030A0"/>
                </a:solidFill>
              </a:rPr>
              <a:t>психоэмоционального</a:t>
            </a:r>
            <a:r>
              <a:rPr lang="ru-RU" dirty="0" smtClean="0">
                <a:solidFill>
                  <a:srgbClr val="7030A0"/>
                </a:solidFill>
              </a:rPr>
              <a:t> и физического комфорта для детей как в ДОУ, так и дома будут способствовать сохранению и укреплению здоровья детей дошкольного возраста. 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67</TotalTime>
  <Words>408</Words>
  <Application>Microsoft Office PowerPoint</Application>
  <PresentationFormat>Экран (4:3)</PresentationFormat>
  <Paragraphs>37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Солнцестояние</vt:lpstr>
      <vt:lpstr>Опыт работы с родителями по формированию культуры здоровья и здорового образа жизни среди детей дошкольного возраста</vt:lpstr>
      <vt:lpstr>Направления работы с родителями</vt:lpstr>
      <vt:lpstr>Формы работы с родителями </vt:lpstr>
      <vt:lpstr>Задача детского сада: «Обеспечить системный, интегрированный подход к организации процессов оздоровления воспитанников, привлечь внимание родителей к проблемам связанным со здоровьем детей».</vt:lpstr>
      <vt:lpstr>«Здоровье и счастье наших детей во многом зависит от постановки физической культуры в детском саду и дома». Н.М.Амосов. </vt:lpstr>
      <vt:lpstr>Принципы сотрудничества педагогов с родителями: Единство целей и задачей воспитания здорового ребенка в детском саду и семье; Индивидуальный подход к каждому ребенку и семье; Систематичность и последовательность работы в течение всего периода пребывания ребенка в детском саду; Взаимное доверие и взаимопомощь педагогов и родителей. Внедрение новых форм и методов работы с детьми.</vt:lpstr>
      <vt:lpstr> Консультации для родителей и педагогов.</vt:lpstr>
      <vt:lpstr>Родители и дети равноправные участники  веселых зимних забав и затей</vt:lpstr>
      <vt:lpstr>«Ребенок считает свои дни от праздника до праздника, как считаем мы свои годы от одного важного события нашей жизни до другого. И наоборот, тускло и серо было бы это детство, если бы из него выбросить праздник». (А. Ушинский) Совместные спортивные праздники.</vt:lpstr>
      <vt:lpstr>Добрый человек здоровее злого! Семейные праздники стали традицией нашего детского сада. </vt:lpstr>
      <vt:lpstr>Дружная семья – папы и дети!</vt:lpstr>
      <vt:lpstr>Детский сад и семья – неразлучные друзья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Пропаганда здорового образа жизни . Работа с родителями.</dc:title>
  <dc:creator>Евросеть</dc:creator>
  <cp:lastModifiedBy>Евросеть</cp:lastModifiedBy>
  <cp:revision>2</cp:revision>
  <dcterms:created xsi:type="dcterms:W3CDTF">2016-02-12T15:28:29Z</dcterms:created>
  <dcterms:modified xsi:type="dcterms:W3CDTF">2016-02-13T04:02:53Z</dcterms:modified>
</cp:coreProperties>
</file>